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sldIdLst>
    <p:sldId id="256" r:id="rId2"/>
    <p:sldId id="257" r:id="rId3"/>
    <p:sldId id="260" r:id="rId4"/>
    <p:sldId id="261" r:id="rId5"/>
    <p:sldId id="263" r:id="rId6"/>
    <p:sldId id="259" r:id="rId7"/>
    <p:sldId id="264" r:id="rId8"/>
    <p:sldId id="291" r:id="rId9"/>
    <p:sldId id="265" r:id="rId10"/>
    <p:sldId id="266" r:id="rId11"/>
    <p:sldId id="267" r:id="rId12"/>
    <p:sldId id="268" r:id="rId13"/>
    <p:sldId id="269" r:id="rId14"/>
    <p:sldId id="281" r:id="rId15"/>
    <p:sldId id="279" r:id="rId16"/>
    <p:sldId id="290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5924"/>
    <a:srgbClr val="0D3114"/>
    <a:srgbClr val="1B632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 horzBarState="maximized">
    <p:restoredLeft sz="34559" autoAdjust="0"/>
    <p:restoredTop sz="86380" autoAdjust="0"/>
  </p:normalViewPr>
  <p:slideViewPr>
    <p:cSldViewPr>
      <p:cViewPr>
        <p:scale>
          <a:sx n="66" d="100"/>
          <a:sy n="66" d="100"/>
        </p:scale>
        <p:origin x="-1236" y="-2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28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39DFF28-9D7C-4F19-A7CB-066D920D1223}" type="datetimeFigureOut">
              <a:rPr lang="ru-RU" smtClean="0"/>
              <a:pPr>
                <a:defRPr/>
              </a:pPr>
              <a:t>04.06.2020</a:t>
            </a:fld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BFED0749-D694-4146-BC35-9E0994B10A6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34C2588-00E6-4103-A050-9CEBEBFB4D36}" type="datetimeFigureOut">
              <a:rPr lang="ru-RU" smtClean="0"/>
              <a:pPr>
                <a:defRPr/>
              </a:pPr>
              <a:t>04.06.2020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1D52D9-2793-4D2A-9A7F-FE75F3F0483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82092F-16C2-415C-B03E-06F989666ABA}" type="datetimeFigureOut">
              <a:rPr lang="ru-RU" smtClean="0"/>
              <a:pPr>
                <a:defRPr/>
              </a:pPr>
              <a:t>04.06.2020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244180-6759-450A-8FE5-923094D15AD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68B2F50-B56E-4E22-9BCE-D3CA27E52736}" type="datetimeFigureOut">
              <a:rPr lang="ru-RU" smtClean="0"/>
              <a:pPr>
                <a:defRPr/>
              </a:pPr>
              <a:t>04.06.2020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A9FF324E-D307-42B3-9E52-D8D63364E5A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357DC75-115E-4B33-9354-B56FC7D89874}" type="datetimeFigureOut">
              <a:rPr lang="ru-RU" smtClean="0"/>
              <a:pPr>
                <a:defRPr/>
              </a:pPr>
              <a:t>04.06.2020</a:t>
            </a:fld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921FB2-2C70-486A-9C7B-1568F3145FF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3EDE8FF-71B3-46E9-941D-3F74645FD0DD}" type="datetimeFigureOut">
              <a:rPr lang="ru-RU" smtClean="0"/>
              <a:pPr>
                <a:defRPr/>
              </a:pPr>
              <a:t>04.06.2020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27B8BB-172D-4ECC-941F-BDA9DDF250F5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7401FF4-159F-454D-B6FF-5D2CA81F5A4A}" type="datetimeFigureOut">
              <a:rPr lang="ru-RU" smtClean="0"/>
              <a:pPr>
                <a:defRPr/>
              </a:pPr>
              <a:t>04.06.2020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pPr>
              <a:defRPr/>
            </a:pPr>
            <a:fld id="{7D57E45E-597F-496E-B939-D974D3BB251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72DF11A-6369-42DC-909A-490F66B7FD93}" type="datetimeFigureOut">
              <a:rPr lang="ru-RU" smtClean="0"/>
              <a:pPr>
                <a:defRPr/>
              </a:pPr>
              <a:t>04.06.2020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F6299D-B440-4FB1-88DE-6A3E7325019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66F433F-519D-4DBA-AC06-E0BB562D2845}" type="datetimeFigureOut">
              <a:rPr lang="ru-RU" smtClean="0"/>
              <a:pPr>
                <a:defRPr/>
              </a:pPr>
              <a:t>04.06.2020</a:t>
            </a:fld>
            <a:endParaRPr lang="ru-RU" dirty="0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A10865-8F8C-4910-909E-3B6E6FE3D14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CF128B8-ACA6-4EFC-ADA4-5D6B460853EA}" type="datetimeFigureOut">
              <a:rPr lang="ru-RU" smtClean="0"/>
              <a:pPr>
                <a:defRPr/>
              </a:pPr>
              <a:t>04.06.2020</a:t>
            </a:fld>
            <a:endParaRPr lang="ru-RU" dirty="0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481EA3-CBA4-4641-8AB7-F1532C172DC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1023130-C718-4501-BF36-A725BA83BF23}" type="datetimeFigureOut">
              <a:rPr lang="ru-RU" smtClean="0"/>
              <a:pPr>
                <a:defRPr/>
              </a:pPr>
              <a:t>04.06.2020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831EF8-6F4B-4592-A424-3428C7C958A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1FDC803B-18B4-44AC-914B-417D93F6FA60}" type="datetimeFigureOut">
              <a:rPr lang="ru-RU" smtClean="0"/>
              <a:pPr>
                <a:defRPr/>
              </a:pPr>
              <a:t>04.06.2020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0D63864E-4831-46E1-97C2-A408431E5D8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2214554"/>
            <a:ext cx="8458200" cy="1647423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1B6329"/>
                </a:solidFill>
              </a:rPr>
              <a:t>Годовой АНАЛИЗ </a:t>
            </a:r>
            <a:br>
              <a:rPr lang="ru-RU" b="1" dirty="0" smtClean="0">
                <a:solidFill>
                  <a:srgbClr val="1B6329"/>
                </a:solidFill>
              </a:rPr>
            </a:br>
            <a:r>
              <a:rPr lang="ru-RU" b="1" dirty="0" smtClean="0">
                <a:solidFill>
                  <a:srgbClr val="1B6329"/>
                </a:solidFill>
              </a:rPr>
              <a:t>работы детского сада</a:t>
            </a:r>
            <a:br>
              <a:rPr lang="ru-RU" b="1" dirty="0" smtClean="0">
                <a:solidFill>
                  <a:srgbClr val="1B6329"/>
                </a:solidFill>
              </a:rPr>
            </a:br>
            <a:r>
              <a:rPr lang="ru-RU" b="1" dirty="0" smtClean="0">
                <a:solidFill>
                  <a:srgbClr val="1B6329"/>
                </a:solidFill>
              </a:rPr>
              <a:t>«</a:t>
            </a:r>
            <a:r>
              <a:rPr lang="ru-RU" b="1" dirty="0" err="1" smtClean="0">
                <a:solidFill>
                  <a:srgbClr val="1B6329"/>
                </a:solidFill>
              </a:rPr>
              <a:t>чинчи</a:t>
            </a:r>
            <a:r>
              <a:rPr lang="ru-RU" b="1" dirty="0" smtClean="0">
                <a:solidFill>
                  <a:srgbClr val="1B6329"/>
                </a:solidFill>
              </a:rPr>
              <a:t>»</a:t>
            </a:r>
            <a:br>
              <a:rPr lang="ru-RU" b="1" dirty="0" smtClean="0">
                <a:solidFill>
                  <a:srgbClr val="1B6329"/>
                </a:solidFill>
              </a:rPr>
            </a:br>
            <a:r>
              <a:rPr lang="ru-RU" b="1" dirty="0" smtClean="0">
                <a:solidFill>
                  <a:srgbClr val="1B6329"/>
                </a:solidFill>
              </a:rPr>
              <a:t> </a:t>
            </a:r>
            <a:r>
              <a:rPr lang="ru-RU" sz="5400" b="1" dirty="0" smtClean="0">
                <a:solidFill>
                  <a:srgbClr val="1B6329"/>
                </a:solidFill>
              </a:rPr>
              <a:t/>
            </a:r>
            <a:br>
              <a:rPr lang="ru-RU" sz="5400" b="1" dirty="0" smtClean="0">
                <a:solidFill>
                  <a:srgbClr val="1B6329"/>
                </a:solidFill>
              </a:rPr>
            </a:br>
            <a:r>
              <a:rPr lang="ru-RU" sz="3200" b="1" dirty="0" smtClean="0">
                <a:solidFill>
                  <a:srgbClr val="1B6329"/>
                </a:solidFill>
              </a:rPr>
              <a:t>2019-2020 </a:t>
            </a:r>
            <a:r>
              <a:rPr lang="ru-RU" sz="2400" b="1" dirty="0" smtClean="0">
                <a:solidFill>
                  <a:srgbClr val="1B6329"/>
                </a:solidFill>
              </a:rPr>
              <a:t>г</a:t>
            </a:r>
            <a:r>
              <a:rPr lang="ru-RU" sz="3200" b="1" dirty="0" smtClean="0">
                <a:solidFill>
                  <a:srgbClr val="1B6329"/>
                </a:solidFill>
              </a:rPr>
              <a:t>.</a:t>
            </a:r>
            <a:endParaRPr lang="ru-RU" sz="3200" b="1" dirty="0">
              <a:solidFill>
                <a:srgbClr val="1B6329"/>
              </a:solidFill>
            </a:endParaRPr>
          </a:p>
        </p:txBody>
      </p:sp>
      <p:sp>
        <p:nvSpPr>
          <p:cNvPr id="1536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571480"/>
            <a:ext cx="8458200" cy="914400"/>
          </a:xfrm>
        </p:spPr>
        <p:txBody>
          <a:bodyPr>
            <a:normAutofit fontScale="47500" lnSpcReduction="20000"/>
          </a:bodyPr>
          <a:lstStyle/>
          <a:p>
            <a:pPr algn="ctr" eaLnBrk="1" hangingPunct="1"/>
            <a:endParaRPr lang="ru-RU" b="1" dirty="0" smtClean="0">
              <a:solidFill>
                <a:schemeClr val="tx1"/>
              </a:solidFill>
            </a:endParaRPr>
          </a:p>
          <a:p>
            <a:pPr algn="ctr" eaLnBrk="1" hangingPunct="1"/>
            <a:endParaRPr lang="ru-RU" b="1" dirty="0" smtClean="0">
              <a:solidFill>
                <a:schemeClr val="tx1"/>
              </a:solidFill>
            </a:endParaRPr>
          </a:p>
          <a:p>
            <a:pPr algn="ctr" eaLnBrk="1" hangingPunct="1"/>
            <a:r>
              <a:rPr lang="ru-RU" sz="2000" b="1" dirty="0" smtClean="0">
                <a:solidFill>
                  <a:schemeClr val="tx1"/>
                </a:solidFill>
              </a:rPr>
              <a:t>Муниципальное бюджетное общеобразовательное учреждение</a:t>
            </a:r>
          </a:p>
          <a:p>
            <a:pPr algn="ctr" eaLnBrk="1" hangingPunct="1"/>
            <a:r>
              <a:rPr lang="ru-RU" sz="2000" b="1" dirty="0" smtClean="0">
                <a:solidFill>
                  <a:schemeClr val="tx1"/>
                </a:solidFill>
              </a:rPr>
              <a:t>основная общеобразовательная школа</a:t>
            </a:r>
          </a:p>
          <a:p>
            <a:pPr algn="ctr" eaLnBrk="1" hangingPunct="1"/>
            <a:r>
              <a:rPr lang="ru-RU" sz="2000" b="1" dirty="0" err="1" smtClean="0">
                <a:solidFill>
                  <a:schemeClr val="tx1"/>
                </a:solidFill>
              </a:rPr>
              <a:t>с.Усть-Хадын</a:t>
            </a:r>
            <a:r>
              <a:rPr lang="ru-RU" sz="2000" b="1" dirty="0" smtClean="0">
                <a:solidFill>
                  <a:schemeClr val="tx1"/>
                </a:solidFill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</a:rPr>
              <a:t>Тандинского</a:t>
            </a:r>
            <a:r>
              <a:rPr lang="ru-RU" sz="2000" b="1" dirty="0" smtClean="0">
                <a:solidFill>
                  <a:schemeClr val="tx1"/>
                </a:solidFill>
              </a:rPr>
              <a:t> района</a:t>
            </a:r>
          </a:p>
        </p:txBody>
      </p:sp>
      <p:sp>
        <p:nvSpPr>
          <p:cNvPr id="15363" name="Прямоугольник 3"/>
          <p:cNvSpPr>
            <a:spLocks noChangeArrowheads="1"/>
          </p:cNvSpPr>
          <p:nvPr/>
        </p:nvSpPr>
        <p:spPr bwMode="auto">
          <a:xfrm>
            <a:off x="1714500" y="5357813"/>
            <a:ext cx="58578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 err="1" smtClean="0">
                <a:latin typeface="Franklin Gothic Book" pitchFamily="34" charset="0"/>
              </a:rPr>
              <a:t>с.Усть-Хадын</a:t>
            </a:r>
            <a:endParaRPr lang="ru-RU" sz="2400" b="1" dirty="0">
              <a:latin typeface="Franklin Gothic Book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28662" y="500042"/>
            <a:ext cx="77867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+mj-lt"/>
              </a:rPr>
              <a:t> В  ДОУ проводились</a:t>
            </a:r>
            <a:endParaRPr lang="ru-RU" sz="2800" dirty="0">
              <a:latin typeface="+mj-lt"/>
            </a:endParaRPr>
          </a:p>
        </p:txBody>
      </p:sp>
      <p:pic>
        <p:nvPicPr>
          <p:cNvPr id="1026" name="Picture 2" descr="C:\Users\Пользователь\Desktop\нг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285860"/>
            <a:ext cx="4286280" cy="4929222"/>
          </a:xfrm>
          <a:prstGeom prst="rect">
            <a:avLst/>
          </a:prstGeom>
          <a:noFill/>
        </p:spPr>
      </p:pic>
      <p:pic>
        <p:nvPicPr>
          <p:cNvPr id="1027" name="Picture 3" descr="C:\Users\Пользователь\Desktop\23 февраль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1285860"/>
            <a:ext cx="4143404" cy="49292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ользователь\Desktop\шагаа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571480"/>
            <a:ext cx="4214842" cy="5857916"/>
          </a:xfrm>
          <a:prstGeom prst="rect">
            <a:avLst/>
          </a:prstGeom>
          <a:noFill/>
        </p:spPr>
      </p:pic>
      <p:pic>
        <p:nvPicPr>
          <p:cNvPr id="2052" name="Picture 4" descr="C:\Users\Пользователь\Desktop\ш-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571480"/>
            <a:ext cx="4500594" cy="58579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algn="ctr" eaLnBrk="1" hangingPunct="1">
              <a:defRPr/>
            </a:pPr>
            <a:endParaRPr lang="ru-RU" sz="3200" i="1" u="sng" cap="none" dirty="0" smtClean="0">
              <a:solidFill>
                <a:srgbClr val="1B6329"/>
              </a:solidFill>
              <a:effectLst/>
            </a:endParaRPr>
          </a:p>
        </p:txBody>
      </p:sp>
      <p:pic>
        <p:nvPicPr>
          <p:cNvPr id="3076" name="Picture 4" descr="C:\Users\Пользователь\Desktop\1ш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357166"/>
            <a:ext cx="8643997" cy="61436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0" y="188913"/>
            <a:ext cx="8991600" cy="8382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algn="ctr" eaLnBrk="1" hangingPunct="1">
              <a:defRPr/>
            </a:pPr>
            <a:endParaRPr lang="ru-RU" sz="3200" b="1" i="1" u="sng" cap="none" dirty="0" smtClean="0">
              <a:solidFill>
                <a:srgbClr val="1B6329"/>
              </a:solidFill>
              <a:effectLst/>
            </a:endParaRPr>
          </a:p>
        </p:txBody>
      </p:sp>
      <p:sp>
        <p:nvSpPr>
          <p:cNvPr id="26626" name="Rectangle 3"/>
          <p:cNvSpPr>
            <a:spLocks noGrp="1"/>
          </p:cNvSpPr>
          <p:nvPr>
            <p:ph type="body" idx="4294967295"/>
          </p:nvPr>
        </p:nvSpPr>
        <p:spPr>
          <a:xfrm>
            <a:off x="0" y="1285875"/>
            <a:ext cx="8991600" cy="5732463"/>
          </a:xfrm>
        </p:spPr>
        <p:txBody>
          <a:bodyPr/>
          <a:lstStyle/>
          <a:p>
            <a:pPr marL="363538" indent="-246063" eaLnBrk="1" hangingPunct="1">
              <a:lnSpc>
                <a:spcPct val="80000"/>
              </a:lnSpc>
              <a:buFont typeface="Wingdings" pitchFamily="2" charset="2"/>
              <a:buChar char="v"/>
            </a:pPr>
            <a:endParaRPr lang="ru-RU" sz="800" dirty="0" smtClean="0">
              <a:latin typeface="Times New Roman" pitchFamily="18" charset="0"/>
            </a:endParaRPr>
          </a:p>
        </p:txBody>
      </p:sp>
      <p:pic>
        <p:nvPicPr>
          <p:cNvPr id="4098" name="Picture 2" descr="C:\Users\Пользователь\Desktop\м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8786874" cy="63579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686800" cy="8382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endParaRPr lang="ru-RU" dirty="0">
              <a:solidFill>
                <a:srgbClr val="175924"/>
              </a:solidFill>
            </a:endParaRPr>
          </a:p>
        </p:txBody>
      </p:sp>
      <p:pic>
        <p:nvPicPr>
          <p:cNvPr id="5122" name="Picture 2" descr="C:\Users\Пользователь\Desktop\м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8715436" cy="6286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/>
          </p:cNvSpPr>
          <p:nvPr>
            <p:ph type="title"/>
          </p:nvPr>
        </p:nvSpPr>
        <p:spPr bwMode="auto">
          <a:xfrm>
            <a:off x="0" y="457200"/>
            <a:ext cx="9144000" cy="900098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algn="ctr" eaLnBrk="1" hangingPunct="1">
              <a:defRPr/>
            </a:pPr>
            <a:r>
              <a:rPr lang="ru-RU" sz="2800" dirty="0" smtClean="0">
                <a:solidFill>
                  <a:schemeClr val="tx1"/>
                </a:solidFill>
              </a:rPr>
              <a:t>Задачи на 2020-2021 учебный год: </a:t>
            </a:r>
          </a:p>
        </p:txBody>
      </p:sp>
      <p:sp>
        <p:nvSpPr>
          <p:cNvPr id="54275" name="Rectangle 3"/>
          <p:cNvSpPr>
            <a:spLocks noGrp="1"/>
          </p:cNvSpPr>
          <p:nvPr>
            <p:ph idx="1"/>
          </p:nvPr>
        </p:nvSpPr>
        <p:spPr>
          <a:xfrm>
            <a:off x="142875" y="1428750"/>
            <a:ext cx="8848725" cy="4651375"/>
          </a:xfrm>
        </p:spPr>
        <p:txBody>
          <a:bodyPr>
            <a:normAutofit/>
          </a:bodyPr>
          <a:lstStyle/>
          <a:p>
            <a:pPr lvl="1" eaLnBrk="1" hangingPunct="1">
              <a:buFont typeface="Wingdings" pitchFamily="2" charset="2"/>
              <a:buChar char="v"/>
            </a:pPr>
            <a:r>
              <a:rPr lang="ru-RU" sz="2400" b="1" dirty="0" smtClean="0">
                <a:solidFill>
                  <a:schemeClr val="tx1"/>
                </a:solidFill>
                <a:latin typeface="+mj-lt"/>
              </a:rPr>
              <a:t>Внедрение ИКТ в образовательный процесс, создание картотеки электронных ресурсов ДОУ. (У нас уже много наработанного материала) </a:t>
            </a:r>
          </a:p>
          <a:p>
            <a:pPr lvl="1" eaLnBrk="1" hangingPunct="1">
              <a:buFont typeface="Wingdings 2" pitchFamily="18" charset="2"/>
              <a:buNone/>
            </a:pPr>
            <a:endParaRPr lang="ru-RU" sz="2400" b="1" dirty="0" smtClean="0">
              <a:solidFill>
                <a:schemeClr val="tx1"/>
              </a:solidFill>
              <a:latin typeface="+mj-lt"/>
            </a:endParaRPr>
          </a:p>
          <a:p>
            <a:pPr lvl="1" eaLnBrk="1" hangingPunct="1">
              <a:buFont typeface="Wingdings" pitchFamily="2" charset="2"/>
              <a:buChar char="v"/>
            </a:pPr>
            <a:r>
              <a:rPr lang="ru-RU" sz="2400" b="1" dirty="0" smtClean="0">
                <a:solidFill>
                  <a:schemeClr val="tx1"/>
                </a:solidFill>
                <a:latin typeface="+mj-lt"/>
              </a:rPr>
              <a:t>Внедрение </a:t>
            </a:r>
            <a:r>
              <a:rPr lang="ru-RU" sz="2400" b="1" dirty="0" err="1" smtClean="0">
                <a:solidFill>
                  <a:schemeClr val="tx1"/>
                </a:solidFill>
                <a:latin typeface="+mj-lt"/>
              </a:rPr>
              <a:t>здоровьесберегающих</a:t>
            </a:r>
            <a:r>
              <a:rPr lang="ru-RU" sz="2400" b="1" dirty="0" smtClean="0">
                <a:solidFill>
                  <a:schemeClr val="tx1"/>
                </a:solidFill>
                <a:latin typeface="+mj-lt"/>
              </a:rPr>
              <a:t> технологий</a:t>
            </a:r>
          </a:p>
          <a:p>
            <a:pPr lvl="1" eaLnBrk="1" hangingPunct="1">
              <a:buFont typeface="Wingdings 2" pitchFamily="18" charset="2"/>
              <a:buNone/>
            </a:pPr>
            <a:endParaRPr lang="ru-RU" sz="2400" b="1" dirty="0" smtClean="0">
              <a:solidFill>
                <a:schemeClr val="tx1"/>
              </a:solidFill>
              <a:latin typeface="+mj-lt"/>
            </a:endParaRPr>
          </a:p>
          <a:p>
            <a:pPr lvl="1" eaLnBrk="1" hangingPunct="1">
              <a:buFont typeface="Wingdings" pitchFamily="2" charset="2"/>
              <a:buChar char="v"/>
            </a:pPr>
            <a:r>
              <a:rPr lang="ru-RU" sz="2400" b="1" dirty="0" smtClean="0">
                <a:solidFill>
                  <a:schemeClr val="tx1"/>
                </a:solidFill>
                <a:latin typeface="+mj-lt"/>
              </a:rPr>
              <a:t>«Продолжать совершенствовать умения педагогов реализовывать основную образовательную программу ДОУ в соответствии с ФГОС ДО».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5329254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4800" b="1" dirty="0" smtClean="0">
                <a:solidFill>
                  <a:srgbClr val="175924"/>
                </a:solidFill>
              </a:rPr>
              <a:t/>
            </a:r>
            <a:br>
              <a:rPr lang="ru-RU" sz="4800" b="1" dirty="0" smtClean="0">
                <a:solidFill>
                  <a:srgbClr val="175924"/>
                </a:solidFill>
              </a:rPr>
            </a:br>
            <a:r>
              <a:rPr lang="ru-RU" sz="4800" b="1" dirty="0" smtClean="0">
                <a:solidFill>
                  <a:srgbClr val="175924"/>
                </a:solidFill>
              </a:rPr>
              <a:t/>
            </a:r>
            <a:br>
              <a:rPr lang="ru-RU" sz="4800" b="1" dirty="0" smtClean="0">
                <a:solidFill>
                  <a:srgbClr val="175924"/>
                </a:solidFill>
              </a:rPr>
            </a:br>
            <a:r>
              <a:rPr lang="ru-RU" sz="4800" b="1" dirty="0" smtClean="0">
                <a:solidFill>
                  <a:schemeClr val="tx1"/>
                </a:solidFill>
              </a:rPr>
              <a:t> за лето обновить и дополнить </a:t>
            </a:r>
            <a:br>
              <a:rPr lang="ru-RU" sz="4800" b="1" dirty="0" smtClean="0">
                <a:solidFill>
                  <a:schemeClr val="tx1"/>
                </a:solidFill>
              </a:rPr>
            </a:br>
            <a:r>
              <a:rPr lang="ru-RU" sz="4800" b="1" dirty="0" smtClean="0">
                <a:solidFill>
                  <a:schemeClr val="tx1"/>
                </a:solidFill>
              </a:rPr>
              <a:t>развивающую предметно-пространственную среду .</a:t>
            </a:r>
            <a:br>
              <a:rPr lang="ru-RU" sz="4800" b="1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0"/>
            <a:ext cx="8556528" cy="1214422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u="sng" dirty="0" smtClean="0">
                <a:solidFill>
                  <a:srgbClr val="1B6329"/>
                </a:solidFill>
              </a:rPr>
              <a:t>Общие  сведения</a:t>
            </a:r>
            <a:br>
              <a:rPr lang="ru-RU" sz="3200" b="1" u="sng" dirty="0" smtClean="0">
                <a:solidFill>
                  <a:srgbClr val="1B6329"/>
                </a:solidFill>
              </a:rPr>
            </a:br>
            <a:endParaRPr lang="ru-RU" sz="3200" dirty="0">
              <a:solidFill>
                <a:srgbClr val="1B6329"/>
              </a:solidFill>
            </a:endParaRPr>
          </a:p>
        </p:txBody>
      </p:sp>
      <p:sp>
        <p:nvSpPr>
          <p:cNvPr id="16386" name="Прямоугольник 3"/>
          <p:cNvSpPr>
            <a:spLocks noChangeArrowheads="1"/>
          </p:cNvSpPr>
          <p:nvPr/>
        </p:nvSpPr>
        <p:spPr bwMode="auto">
          <a:xfrm>
            <a:off x="250825" y="1700213"/>
            <a:ext cx="871378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just">
              <a:buFontTx/>
              <a:buAutoNum type="arabicPeriod"/>
            </a:pPr>
            <a:endParaRPr lang="ru-RU" sz="2200" b="1" dirty="0">
              <a:solidFill>
                <a:srgbClr val="603B14"/>
              </a:solidFill>
              <a:latin typeface="Franklin Gothic Book" pitchFamily="34" charset="0"/>
            </a:endParaRPr>
          </a:p>
          <a:p>
            <a:pPr marL="457200" indent="-457200" algn="just"/>
            <a:endParaRPr lang="ru-RU" sz="2200" b="1" dirty="0">
              <a:solidFill>
                <a:srgbClr val="603B14"/>
              </a:solidFill>
              <a:latin typeface="Franklin Gothic Book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1000109"/>
            <a:ext cx="807249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+mj-lt"/>
              </a:rPr>
              <a:t>     Детский сад «</a:t>
            </a:r>
            <a:r>
              <a:rPr lang="ru-RU" sz="2000" dirty="0" err="1" smtClean="0">
                <a:latin typeface="+mj-lt"/>
              </a:rPr>
              <a:t>Чинчи</a:t>
            </a:r>
            <a:r>
              <a:rPr lang="ru-RU" sz="2000" dirty="0" smtClean="0">
                <a:latin typeface="+mj-lt"/>
              </a:rPr>
              <a:t>»- структурное подразделение МБОУ ООШ С. </a:t>
            </a:r>
            <a:r>
              <a:rPr lang="ru-RU" sz="2000" dirty="0" err="1" smtClean="0">
                <a:latin typeface="+mj-lt"/>
              </a:rPr>
              <a:t>Усть-Хадын</a:t>
            </a:r>
            <a:r>
              <a:rPr lang="ru-RU" sz="2000" dirty="0" smtClean="0">
                <a:latin typeface="+mj-lt"/>
              </a:rPr>
              <a:t>  руководствуется  следующими нормативно - правовыми документами: — Законом   об образовании  РФ; — Приказами, положениями, распоряжениями,  инструктивно - методическими   письма  Министерства образования РФ; — Приказами   МБОУ  ООШ </a:t>
            </a:r>
            <a:r>
              <a:rPr lang="ru-RU" sz="2000" dirty="0" err="1" smtClean="0">
                <a:latin typeface="+mj-lt"/>
              </a:rPr>
              <a:t>с.Усть-Хадын</a:t>
            </a:r>
            <a:r>
              <a:rPr lang="ru-RU" sz="2000" dirty="0" smtClean="0">
                <a:latin typeface="+mj-lt"/>
              </a:rPr>
              <a:t>»; —  Уставом  и локальными актами  МБОУ  ООШ </a:t>
            </a:r>
            <a:r>
              <a:rPr lang="ru-RU" sz="2000" dirty="0" err="1" smtClean="0">
                <a:latin typeface="+mj-lt"/>
              </a:rPr>
              <a:t>с.Усть-Хадын</a:t>
            </a:r>
            <a:r>
              <a:rPr lang="ru-RU" sz="2000" dirty="0" smtClean="0">
                <a:latin typeface="+mj-lt"/>
              </a:rPr>
              <a:t>.</a:t>
            </a:r>
          </a:p>
          <a:p>
            <a:endParaRPr lang="ru-RU" sz="2000" dirty="0" smtClean="0">
              <a:latin typeface="+mj-lt"/>
            </a:endParaRPr>
          </a:p>
          <a:p>
            <a:endParaRPr lang="ru-RU" sz="2000" dirty="0" smtClean="0">
              <a:latin typeface="+mj-lt"/>
            </a:endParaRPr>
          </a:p>
          <a:p>
            <a:endParaRPr lang="ru-RU" sz="2000" dirty="0" smtClean="0">
              <a:latin typeface="+mj-lt"/>
            </a:endParaRPr>
          </a:p>
          <a:p>
            <a:endParaRPr lang="ru-RU" sz="2000" dirty="0" smtClean="0">
              <a:latin typeface="+mj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42910" y="3143248"/>
            <a:ext cx="7929618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+mj-lt"/>
              </a:rPr>
              <a:t>      Детский сад расположен в приспособленном   помещении: здание одноэтажное, светлое, имеется игровая, спальная, горшочная, прихожая, кухня. Комнаты отделены друг от друга. В ДОУ создана   предметно  -   развивающая   среда   с   учетом потребностей и интересов детей. Оснащены необходимым игровым, учебным оборудованием.  Администрация детского сада стремится обеспечить содержание  </a:t>
            </a:r>
            <a:r>
              <a:rPr lang="ru-RU" sz="2000" dirty="0" err="1" smtClean="0">
                <a:latin typeface="+mj-lt"/>
              </a:rPr>
              <a:t>учебно</a:t>
            </a:r>
            <a:r>
              <a:rPr lang="ru-RU" sz="2000" dirty="0" smtClean="0">
                <a:latin typeface="+mj-lt"/>
              </a:rPr>
              <a:t>– технического комплекса в соответствии с требованиями санитарных, гигиенических,  противопожарных норм и правил. На территории имеется игровая площадка, разбиты цветники.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428604"/>
            <a:ext cx="8686800" cy="2185982"/>
          </a:xfrm>
        </p:spPr>
        <p:txBody>
          <a:bodyPr>
            <a:noAutofit/>
          </a:bodyPr>
          <a:lstStyle/>
          <a:p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428605"/>
            <a:ext cx="8358246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2800" dirty="0" smtClean="0">
                <a:latin typeface="+mj-lt"/>
              </a:rPr>
              <a:t>Сведения о детях</a:t>
            </a:r>
          </a:p>
          <a:p>
            <a:pPr algn="ctr"/>
            <a:endParaRPr lang="ru-RU" sz="2800" dirty="0" smtClean="0">
              <a:latin typeface="+mj-lt"/>
            </a:endParaRPr>
          </a:p>
          <a:p>
            <a:r>
              <a:rPr lang="ru-RU" dirty="0" smtClean="0"/>
              <a:t> </a:t>
            </a:r>
            <a:r>
              <a:rPr lang="ru-RU" sz="2000" dirty="0" smtClean="0">
                <a:latin typeface="+mj-lt"/>
              </a:rPr>
              <a:t>Детский сад посещают  дети в возрасте от 1 года   до 7 лет.  Количество групп – 1 разновозрастная, смешанная группа. Плановое  количество мест – 15, фактическое  – 17; Количество выпускников  – 1 человек. В течение учебного года состав воспитанников изменялся в связи приемом детей раннего возраста.</a:t>
            </a:r>
          </a:p>
          <a:p>
            <a:endParaRPr lang="ru-RU" sz="2000" dirty="0" smtClean="0">
              <a:latin typeface="+mj-lt"/>
            </a:endParaRPr>
          </a:p>
          <a:p>
            <a:endParaRPr lang="ru-RU" sz="2000" dirty="0">
              <a:latin typeface="+mj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2928934"/>
            <a:ext cx="835824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+mj-lt"/>
              </a:rPr>
              <a:t>Состав воспитанников </a:t>
            </a:r>
          </a:p>
          <a:p>
            <a:r>
              <a:rPr lang="ru-RU" sz="2000" dirty="0" smtClean="0">
                <a:latin typeface="+mj-lt"/>
              </a:rPr>
              <a:t>Общее количество детей - 17</a:t>
            </a:r>
          </a:p>
          <a:p>
            <a:r>
              <a:rPr lang="ru-RU" sz="2000" dirty="0" smtClean="0">
                <a:latin typeface="+mj-lt"/>
              </a:rPr>
              <a:t>Девочки - 7</a:t>
            </a:r>
          </a:p>
          <a:p>
            <a:r>
              <a:rPr lang="ru-RU" sz="2000" dirty="0" smtClean="0">
                <a:latin typeface="+mj-lt"/>
              </a:rPr>
              <a:t>Мальчики – 10</a:t>
            </a:r>
          </a:p>
          <a:p>
            <a:pPr algn="ctr"/>
            <a:r>
              <a:rPr lang="ru-RU" sz="2000" dirty="0" smtClean="0">
                <a:latin typeface="+mj-lt"/>
              </a:rPr>
              <a:t>Социальный паспорт семей воспитанников</a:t>
            </a:r>
          </a:p>
          <a:p>
            <a:r>
              <a:rPr lang="ru-RU" sz="2000" dirty="0" smtClean="0">
                <a:latin typeface="+mj-lt"/>
              </a:rPr>
              <a:t>Полные семьи – </a:t>
            </a:r>
            <a:r>
              <a:rPr lang="ru-RU" sz="2000" dirty="0" smtClean="0">
                <a:latin typeface="+mj-lt"/>
              </a:rPr>
              <a:t>8, из них  3-участники проекта «Корова-кормилица»</a:t>
            </a:r>
            <a:endParaRPr lang="ru-RU" sz="2000" dirty="0" smtClean="0">
              <a:latin typeface="+mj-lt"/>
            </a:endParaRPr>
          </a:p>
          <a:p>
            <a:r>
              <a:rPr lang="ru-RU" sz="2000" dirty="0" smtClean="0">
                <a:latin typeface="+mj-lt"/>
              </a:rPr>
              <a:t>Неполные – </a:t>
            </a:r>
            <a:r>
              <a:rPr lang="ru-RU" sz="2000" dirty="0" smtClean="0">
                <a:latin typeface="+mj-lt"/>
              </a:rPr>
              <a:t>1, участник проекта «Корова-кормилица»</a:t>
            </a:r>
            <a:endParaRPr lang="ru-RU" sz="2000" dirty="0" smtClean="0">
              <a:latin typeface="+mj-lt"/>
            </a:endParaRPr>
          </a:p>
          <a:p>
            <a:r>
              <a:rPr lang="ru-RU" sz="2000" dirty="0" smtClean="0">
                <a:latin typeface="+mj-lt"/>
              </a:rPr>
              <a:t>Матери-одиночки – </a:t>
            </a:r>
            <a:r>
              <a:rPr lang="ru-RU" sz="2000" dirty="0" smtClean="0">
                <a:latin typeface="+mj-lt"/>
              </a:rPr>
              <a:t>2,  1 участник проекта «Корова-кормилица»</a:t>
            </a:r>
            <a:endParaRPr lang="ru-RU" sz="2000" dirty="0" smtClean="0">
              <a:latin typeface="+mj-lt"/>
            </a:endParaRPr>
          </a:p>
          <a:p>
            <a:r>
              <a:rPr lang="ru-RU" sz="2000" dirty="0" smtClean="0">
                <a:latin typeface="+mj-lt"/>
              </a:rPr>
              <a:t>Многодетные – </a:t>
            </a:r>
            <a:r>
              <a:rPr lang="ru-RU" sz="2000" dirty="0" smtClean="0">
                <a:latin typeface="+mj-lt"/>
              </a:rPr>
              <a:t>7</a:t>
            </a:r>
          </a:p>
          <a:p>
            <a:r>
              <a:rPr lang="ru-RU" sz="2000" dirty="0" smtClean="0">
                <a:latin typeface="+mj-lt"/>
              </a:rPr>
              <a:t>ОРВО – 4 ребенка.</a:t>
            </a:r>
            <a:endParaRPr lang="ru-RU" sz="2000" dirty="0" smtClean="0">
              <a:latin typeface="+mj-lt"/>
            </a:endParaRPr>
          </a:p>
          <a:p>
            <a:endParaRPr lang="ru-RU" sz="2000" dirty="0" smtClean="0">
              <a:latin typeface="+mj-lt"/>
            </a:endParaRPr>
          </a:p>
          <a:p>
            <a:endParaRPr lang="ru-RU" sz="2000" dirty="0" smtClean="0">
              <a:latin typeface="+mj-lt"/>
            </a:endParaRPr>
          </a:p>
          <a:p>
            <a:endParaRPr lang="ru-RU" sz="2000" dirty="0" smtClean="0">
              <a:latin typeface="+mj-lt"/>
            </a:endParaRPr>
          </a:p>
          <a:p>
            <a:endParaRPr lang="ru-RU" sz="2000" dirty="0">
              <a:latin typeface="+mj-l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Прямоугольник 3"/>
          <p:cNvSpPr>
            <a:spLocks noChangeArrowheads="1"/>
          </p:cNvSpPr>
          <p:nvPr/>
        </p:nvSpPr>
        <p:spPr bwMode="auto">
          <a:xfrm>
            <a:off x="250825" y="404813"/>
            <a:ext cx="88931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000" b="1" i="1" dirty="0">
              <a:latin typeface="Times New Roman" pitchFamily="18" charset="0"/>
            </a:endParaRPr>
          </a:p>
          <a:p>
            <a:endParaRPr lang="ru-RU" sz="2000" b="1" dirty="0">
              <a:latin typeface="Franklin Gothic Book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714357"/>
            <a:ext cx="78581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+mj-lt"/>
              </a:rPr>
              <a:t>    </a:t>
            </a:r>
            <a:endParaRPr lang="ru-RU" sz="2000" dirty="0"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3071810"/>
            <a:ext cx="82868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+mj-lt"/>
              </a:rPr>
              <a:t>     </a:t>
            </a:r>
            <a:endParaRPr lang="ru-RU" sz="2000" dirty="0">
              <a:latin typeface="+mj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357166"/>
            <a:ext cx="8286808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 smtClean="0"/>
          </a:p>
          <a:p>
            <a:pPr algn="ctr"/>
            <a:r>
              <a:rPr lang="ru-RU" sz="2800" dirty="0" smtClean="0">
                <a:latin typeface="+mj-lt"/>
              </a:rPr>
              <a:t>Обеспеченность педагогическими кадрами. </a:t>
            </a:r>
          </a:p>
          <a:p>
            <a:pPr algn="ctr"/>
            <a:endParaRPr lang="ru-RU" dirty="0" smtClean="0"/>
          </a:p>
          <a:p>
            <a:endParaRPr lang="ru-RU" dirty="0" smtClean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500032" y="1397000"/>
          <a:ext cx="8143936" cy="310896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2035984"/>
                <a:gridCol w="2035984"/>
                <a:gridCol w="2035984"/>
                <a:gridCol w="2035984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ФИО</a:t>
                      </a:r>
                    </a:p>
                    <a:p>
                      <a:r>
                        <a:rPr lang="ru-RU" dirty="0" err="1" smtClean="0"/>
                        <a:t>Оюн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Аяна</a:t>
                      </a:r>
                      <a:r>
                        <a:rPr lang="ru-RU" dirty="0" smtClean="0"/>
                        <a:t> Кок- </a:t>
                      </a:r>
                      <a:r>
                        <a:rPr lang="ru-RU" dirty="0" err="1" smtClean="0"/>
                        <a:t>ооловна</a:t>
                      </a:r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dirty="0" err="1" smtClean="0"/>
                        <a:t>Оюн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baseline="0" dirty="0" err="1" smtClean="0"/>
                        <a:t>Орланмаа</a:t>
                      </a:r>
                      <a:r>
                        <a:rPr lang="ru-RU" baseline="0" dirty="0" smtClean="0"/>
                        <a:t> Сергеевна</a:t>
                      </a:r>
                    </a:p>
                    <a:p>
                      <a:endParaRPr lang="ru-RU" baseline="0" dirty="0" smtClean="0"/>
                    </a:p>
                    <a:p>
                      <a:endParaRPr lang="ru-RU" baseline="0" dirty="0" smtClean="0"/>
                    </a:p>
                    <a:p>
                      <a:r>
                        <a:rPr lang="ru-RU" baseline="0" dirty="0" smtClean="0"/>
                        <a:t>Обеспеченность педагогическими кадрами – 100%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ДОЛЖНОСТЬ</a:t>
                      </a:r>
                    </a:p>
                    <a:p>
                      <a:r>
                        <a:rPr lang="ru-RU" dirty="0" smtClean="0"/>
                        <a:t>Воспитатель</a:t>
                      </a:r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Воспитатель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ОБРАЗОВАНИЕ</a:t>
                      </a:r>
                    </a:p>
                    <a:p>
                      <a:r>
                        <a:rPr lang="ru-RU" dirty="0" smtClean="0"/>
                        <a:t>Среднее</a:t>
                      </a:r>
                      <a:r>
                        <a:rPr lang="ru-RU" baseline="0" dirty="0" smtClean="0"/>
                        <a:t> – специальное</a:t>
                      </a:r>
                    </a:p>
                    <a:p>
                      <a:endParaRPr lang="ru-RU" baseline="0" dirty="0" smtClean="0"/>
                    </a:p>
                    <a:p>
                      <a:r>
                        <a:rPr lang="ru-RU" baseline="0" dirty="0" smtClean="0"/>
                        <a:t>Среднее - специальное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КАТЕГОРИЯ</a:t>
                      </a:r>
                    </a:p>
                    <a:p>
                      <a:r>
                        <a:rPr lang="ru-RU" dirty="0" smtClean="0"/>
                        <a:t>Без категории</a:t>
                      </a:r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Без категории</a:t>
                      </a:r>
                    </a:p>
                    <a:p>
                      <a:endParaRPr lang="ru-RU" dirty="0" smtClean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428604"/>
            <a:ext cx="8686800" cy="82866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solidFill>
                  <a:srgbClr val="1B6329"/>
                </a:solidFill>
              </a:rPr>
              <a:t/>
            </a:r>
            <a:br>
              <a:rPr lang="ru-RU" sz="2400" dirty="0" smtClean="0">
                <a:solidFill>
                  <a:srgbClr val="1B6329"/>
                </a:solidFill>
              </a:rPr>
            </a:br>
            <a:r>
              <a:rPr lang="ru-RU" sz="2400" dirty="0" smtClean="0">
                <a:solidFill>
                  <a:srgbClr val="1B6329"/>
                </a:solidFill>
              </a:rPr>
              <a:t/>
            </a:r>
            <a:br>
              <a:rPr lang="ru-RU" sz="2400" dirty="0" smtClean="0">
                <a:solidFill>
                  <a:srgbClr val="1B6329"/>
                </a:solidFill>
              </a:rPr>
            </a:br>
            <a:r>
              <a:rPr lang="ru-RU" sz="2400" dirty="0" smtClean="0">
                <a:solidFill>
                  <a:srgbClr val="1B6329"/>
                </a:solidFill>
              </a:rPr>
              <a:t/>
            </a:r>
            <a:br>
              <a:rPr lang="ru-RU" sz="2400" dirty="0" smtClean="0">
                <a:solidFill>
                  <a:srgbClr val="1B6329"/>
                </a:solidFill>
              </a:rPr>
            </a:br>
            <a:r>
              <a:rPr lang="ru-RU" sz="2400" dirty="0" smtClean="0">
                <a:solidFill>
                  <a:srgbClr val="1B6329"/>
                </a:solidFill>
              </a:rPr>
              <a:t/>
            </a:r>
            <a:br>
              <a:rPr lang="ru-RU" sz="2400" dirty="0" smtClean="0">
                <a:solidFill>
                  <a:srgbClr val="1B6329"/>
                </a:solidFill>
              </a:rPr>
            </a:br>
            <a:r>
              <a:rPr lang="ru-RU" sz="2800" dirty="0" smtClean="0">
                <a:solidFill>
                  <a:srgbClr val="1B6329"/>
                </a:solidFill>
              </a:rPr>
              <a:t/>
            </a:r>
            <a:br>
              <a:rPr lang="ru-RU" sz="2800" dirty="0" smtClean="0">
                <a:solidFill>
                  <a:srgbClr val="1B6329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состояние здоровья воспитанников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/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/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 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/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/>
            </a:r>
            <a:br>
              <a:rPr lang="ru-RU" sz="2400" dirty="0" smtClean="0">
                <a:solidFill>
                  <a:schemeClr val="tx1"/>
                </a:solidFill>
              </a:rPr>
            </a:br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19458" name="Прямоугольник 2"/>
          <p:cNvSpPr>
            <a:spLocks noChangeArrowheads="1"/>
          </p:cNvSpPr>
          <p:nvPr/>
        </p:nvSpPr>
        <p:spPr bwMode="auto">
          <a:xfrm>
            <a:off x="214313" y="1285860"/>
            <a:ext cx="8715405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</a:rPr>
              <a:t> </a:t>
            </a:r>
            <a:endParaRPr lang="ru-RU" sz="2000" b="1" dirty="0">
              <a:latin typeface="Times New Roman" pitchFamily="18" charset="0"/>
            </a:endParaRPr>
          </a:p>
          <a:p>
            <a:endParaRPr lang="ru-RU" b="1" dirty="0">
              <a:solidFill>
                <a:srgbClr val="0D3114"/>
              </a:solidFill>
              <a:latin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85720" y="1142984"/>
          <a:ext cx="8644000" cy="3261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0132"/>
                <a:gridCol w="857256"/>
                <a:gridCol w="857256"/>
                <a:gridCol w="857256"/>
                <a:gridCol w="750100"/>
                <a:gridCol w="864400"/>
                <a:gridCol w="864400"/>
                <a:gridCol w="864400"/>
                <a:gridCol w="864400"/>
                <a:gridCol w="864400"/>
              </a:tblGrid>
              <a:tr h="3000396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j-lt"/>
                        </a:rPr>
                        <a:t>Количество рабочих дней</a:t>
                      </a:r>
                    </a:p>
                    <a:p>
                      <a:endParaRPr lang="ru-RU" sz="1200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j-lt"/>
                        </a:rPr>
                        <a:t>Дни посещения по   плану</a:t>
                      </a:r>
                    </a:p>
                    <a:p>
                      <a:endParaRPr lang="ru-RU" sz="1200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j-lt"/>
                        </a:rPr>
                        <a:t>Дни посещения фактически</a:t>
                      </a:r>
                    </a:p>
                    <a:p>
                      <a:endParaRPr lang="ru-RU" sz="1200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j-lt"/>
                        </a:rPr>
                        <a:t>Всего пропущено</a:t>
                      </a:r>
                    </a:p>
                    <a:p>
                      <a:endParaRPr lang="ru-RU" sz="1200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endParaRPr lang="ru-RU" sz="1200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endParaRPr lang="ru-RU" sz="12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+mj-lt"/>
                        </a:rPr>
                        <a:t>21</a:t>
                      </a:r>
                    </a:p>
                    <a:p>
                      <a:endParaRPr lang="ru-RU" sz="1600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endParaRPr lang="ru-RU" sz="1600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+mj-lt"/>
                        </a:rPr>
                        <a:t>315</a:t>
                      </a:r>
                    </a:p>
                    <a:p>
                      <a:endParaRPr lang="ru-RU" sz="1600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endParaRPr lang="ru-RU" sz="1600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+mj-lt"/>
                        </a:rPr>
                        <a:t>197</a:t>
                      </a:r>
                    </a:p>
                    <a:p>
                      <a:endParaRPr lang="ru-RU" sz="1600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endParaRPr lang="ru-RU" sz="1600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+mj-lt"/>
                        </a:rPr>
                        <a:t>118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+mj-lt"/>
                        </a:rPr>
                        <a:t>23</a:t>
                      </a:r>
                    </a:p>
                    <a:p>
                      <a:endParaRPr lang="ru-RU" sz="1600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endParaRPr lang="ru-RU" sz="1600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+mj-lt"/>
                        </a:rPr>
                        <a:t>391</a:t>
                      </a:r>
                    </a:p>
                    <a:p>
                      <a:endParaRPr lang="ru-RU" sz="1600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endParaRPr lang="ru-RU" sz="1600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+mj-lt"/>
                        </a:rPr>
                        <a:t>318</a:t>
                      </a:r>
                    </a:p>
                    <a:p>
                      <a:endParaRPr lang="ru-RU" sz="1600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endParaRPr lang="ru-RU" sz="1600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+mj-lt"/>
                        </a:rPr>
                        <a:t>73</a:t>
                      </a:r>
                      <a:endParaRPr lang="ru-RU" sz="16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+mj-lt"/>
                        </a:rPr>
                        <a:t>20</a:t>
                      </a:r>
                    </a:p>
                    <a:p>
                      <a:endParaRPr lang="ru-RU" sz="1600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endParaRPr lang="ru-RU" sz="1600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+mj-lt"/>
                        </a:rPr>
                        <a:t>340</a:t>
                      </a:r>
                    </a:p>
                    <a:p>
                      <a:endParaRPr lang="ru-RU" sz="1600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endParaRPr lang="ru-RU" sz="1600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+mj-lt"/>
                        </a:rPr>
                        <a:t>231</a:t>
                      </a:r>
                    </a:p>
                    <a:p>
                      <a:endParaRPr lang="ru-RU" sz="1600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endParaRPr lang="ru-RU" sz="1600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+mj-lt"/>
                        </a:rPr>
                        <a:t>109</a:t>
                      </a:r>
                      <a:endParaRPr lang="ru-RU" sz="16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+mj-lt"/>
                        </a:rPr>
                        <a:t>22</a:t>
                      </a:r>
                    </a:p>
                    <a:p>
                      <a:endParaRPr lang="ru-RU" sz="1600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endParaRPr lang="ru-RU" sz="1600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+mj-lt"/>
                        </a:rPr>
                        <a:t>374</a:t>
                      </a:r>
                    </a:p>
                    <a:p>
                      <a:endParaRPr lang="ru-RU" sz="1600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endParaRPr lang="ru-RU" sz="1600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+mj-lt"/>
                        </a:rPr>
                        <a:t>277</a:t>
                      </a:r>
                    </a:p>
                    <a:p>
                      <a:endParaRPr lang="ru-RU" sz="1600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endParaRPr lang="ru-RU" sz="1600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+mj-lt"/>
                        </a:rPr>
                        <a:t>97</a:t>
                      </a:r>
                      <a:endParaRPr lang="ru-RU" sz="16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+mj-lt"/>
                        </a:rPr>
                        <a:t>17</a:t>
                      </a:r>
                    </a:p>
                    <a:p>
                      <a:endParaRPr lang="ru-RU" sz="1600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endParaRPr lang="ru-RU" sz="1600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+mj-lt"/>
                        </a:rPr>
                        <a:t>289</a:t>
                      </a:r>
                    </a:p>
                    <a:p>
                      <a:endParaRPr lang="ru-RU" sz="1600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endParaRPr lang="ru-RU" sz="1600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+mj-lt"/>
                        </a:rPr>
                        <a:t>200</a:t>
                      </a:r>
                    </a:p>
                    <a:p>
                      <a:endParaRPr lang="ru-RU" sz="1600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endParaRPr lang="ru-RU" sz="1600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+mj-lt"/>
                        </a:rPr>
                        <a:t>89</a:t>
                      </a:r>
                      <a:endParaRPr lang="ru-RU" sz="16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+mj-lt"/>
                        </a:rPr>
                        <a:t>18</a:t>
                      </a:r>
                    </a:p>
                    <a:p>
                      <a:endParaRPr lang="ru-RU" sz="1600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endParaRPr lang="ru-RU" sz="1600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+mj-lt"/>
                        </a:rPr>
                        <a:t>306</a:t>
                      </a:r>
                    </a:p>
                    <a:p>
                      <a:endParaRPr lang="ru-RU" sz="1600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endParaRPr lang="ru-RU" sz="1600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+mj-lt"/>
                        </a:rPr>
                        <a:t>228</a:t>
                      </a:r>
                    </a:p>
                    <a:p>
                      <a:endParaRPr lang="ru-RU" sz="1600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endParaRPr lang="ru-RU" sz="1600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+mj-lt"/>
                        </a:rPr>
                        <a:t>78</a:t>
                      </a:r>
                      <a:endParaRPr lang="ru-RU" sz="16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+mj-lt"/>
                        </a:rPr>
                        <a:t>21</a:t>
                      </a:r>
                    </a:p>
                    <a:p>
                      <a:endParaRPr lang="ru-RU" sz="1600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endParaRPr lang="ru-RU" sz="1600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+mj-lt"/>
                        </a:rPr>
                        <a:t>357</a:t>
                      </a:r>
                    </a:p>
                    <a:p>
                      <a:endParaRPr lang="ru-RU" sz="1600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endParaRPr lang="ru-RU" sz="1600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+mj-lt"/>
                        </a:rPr>
                        <a:t>200</a:t>
                      </a:r>
                    </a:p>
                    <a:p>
                      <a:endParaRPr lang="ru-RU" sz="1600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endParaRPr lang="ru-RU" sz="1600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+mj-lt"/>
                        </a:rPr>
                        <a:t>157</a:t>
                      </a:r>
                      <a:endParaRPr lang="ru-RU" sz="16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+mj-lt"/>
                        </a:rPr>
                        <a:t>22</a:t>
                      </a:r>
                    </a:p>
                    <a:p>
                      <a:endParaRPr lang="ru-RU" sz="1600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endParaRPr lang="ru-RU" sz="1600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+mj-lt"/>
                        </a:rPr>
                        <a:t>374</a:t>
                      </a:r>
                    </a:p>
                    <a:p>
                      <a:endParaRPr lang="ru-RU" sz="1600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endParaRPr lang="ru-RU" sz="1600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+mj-lt"/>
                        </a:rPr>
                        <a:t>0 – карантин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по ковид-19</a:t>
                      </a:r>
                      <a:endParaRPr lang="ru-RU" sz="1600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endParaRPr lang="ru-RU" sz="1600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endParaRPr lang="ru-RU" sz="16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+mj-lt"/>
                        </a:rPr>
                        <a:t>17</a:t>
                      </a:r>
                    </a:p>
                    <a:p>
                      <a:endParaRPr lang="ru-RU" sz="1600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endParaRPr lang="ru-RU" sz="1600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+mj-lt"/>
                        </a:rPr>
                        <a:t>289</a:t>
                      </a:r>
                    </a:p>
                    <a:p>
                      <a:endParaRPr lang="ru-RU" sz="1600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endParaRPr lang="ru-RU" sz="1600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+mj-lt"/>
                        </a:rPr>
                        <a:t>0 – карантин по ковид-19</a:t>
                      </a:r>
                      <a:endParaRPr lang="ru-RU" sz="16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57158" y="4572008"/>
            <a:ext cx="8501122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+mj-lt"/>
              </a:rPr>
              <a:t>     Педагоги  вели  работу с детьми  и их родителями по ознакомлению, пропаганде основ здорового образа жизни. Вопросы создания условий для сохранения и укрепления здоровья воспитанников, их психофизического развития постоянно рассматривались  на родительских собраниях, педагогических советах.  Но, по-прежнему,  заболеваемость остаётся высокой, поэтому на следующий год первостепенной задачей является задача по  укреплению здоровья детей. </a:t>
            </a:r>
          </a:p>
          <a:p>
            <a:r>
              <a:rPr lang="ru-RU" dirty="0" smtClean="0">
                <a:latin typeface="+mj-lt"/>
              </a:rPr>
              <a:t> </a:t>
            </a:r>
            <a:endParaRPr lang="ru-RU" dirty="0">
              <a:latin typeface="+mj-l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071546"/>
            <a:ext cx="8715436" cy="4714908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None/>
              <a:defRPr/>
            </a:pPr>
            <a:endParaRPr lang="ru-RU" sz="1800" b="1" dirty="0" smtClean="0">
              <a:solidFill>
                <a:schemeClr val="tx1"/>
              </a:solidFill>
              <a:latin typeface="+mj-lt"/>
            </a:endParaRPr>
          </a:p>
          <a:p>
            <a:pPr eaLnBrk="1" hangingPunct="1">
              <a:lnSpc>
                <a:spcPct val="80000"/>
              </a:lnSpc>
              <a:buNone/>
              <a:defRPr/>
            </a:pPr>
            <a:endParaRPr lang="ru-RU" sz="1800" b="1" dirty="0" smtClean="0">
              <a:solidFill>
                <a:schemeClr val="tx1"/>
              </a:solidFill>
              <a:latin typeface="+mj-lt"/>
            </a:endParaRPr>
          </a:p>
          <a:p>
            <a:pPr eaLnBrk="1" hangingPunct="1">
              <a:lnSpc>
                <a:spcPct val="80000"/>
              </a:lnSpc>
              <a:buNone/>
              <a:defRPr/>
            </a:pPr>
            <a:endParaRPr lang="ru-RU" sz="1800" b="1" dirty="0" smtClean="0">
              <a:solidFill>
                <a:schemeClr val="tx1"/>
              </a:solidFill>
              <a:latin typeface="+mj-lt"/>
            </a:endParaRPr>
          </a:p>
          <a:p>
            <a:pPr eaLnBrk="1" hangingPunct="1">
              <a:lnSpc>
                <a:spcPct val="80000"/>
              </a:lnSpc>
              <a:buNone/>
              <a:defRPr/>
            </a:pPr>
            <a:endParaRPr lang="ru-RU" sz="1800" b="1" dirty="0" smtClean="0">
              <a:solidFill>
                <a:schemeClr val="tx1"/>
              </a:solidFill>
              <a:latin typeface="+mj-lt"/>
            </a:endParaRPr>
          </a:p>
          <a:p>
            <a:pPr eaLnBrk="1" hangingPunct="1">
              <a:lnSpc>
                <a:spcPct val="120000"/>
              </a:lnSpc>
              <a:buNone/>
              <a:defRPr/>
            </a:pPr>
            <a:r>
              <a:rPr lang="ru-RU" sz="4900" b="1" dirty="0" smtClean="0">
                <a:solidFill>
                  <a:schemeClr val="tx1"/>
                </a:solidFill>
                <a:latin typeface="+mj-lt"/>
              </a:rPr>
              <a:t>            </a:t>
            </a:r>
          </a:p>
        </p:txBody>
      </p:sp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428596" y="0"/>
            <a:ext cx="8358246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endParaRPr lang="ru-RU" sz="12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Анализ предметно - развивающей среды в ДОУ. </a:t>
            </a:r>
            <a:endParaRPr kumimoji="0" lang="ru-RU" sz="2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endParaRPr kumimoji="0" lang="ru-RU" sz="1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endParaRPr lang="ru-RU" sz="12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r>
              <a:rPr lang="ru-RU" sz="1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Отмечена положительная динамика, активность и творчество педагогов в создании игровой и развивающей предметной среды. В группе обновлены игровые уголки.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Выводы: активизировать деятельность педагогов  по созданию развивающей среды в ДОУ  соответственно следующим принципам: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"/>
              <a:tabLst>
                <a:tab pos="914400" algn="l"/>
              </a:tabLst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Calibri" pitchFamily="34" charset="0"/>
              <a:cs typeface="Times New Roman" pitchFamily="18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"/>
              <a:tabLst>
                <a:tab pos="9144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содержательно-насыщенной,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"/>
              <a:tabLst>
                <a:tab pos="9144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трансформируемой,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"/>
              <a:tabLst>
                <a:tab pos="9144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полифункциональной,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"/>
              <a:tabLst>
                <a:tab pos="9144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вариативной,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"/>
              <a:tabLst>
                <a:tab pos="9144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доступной,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"/>
              <a:tabLst>
                <a:tab pos="9144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безопасной.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357158" y="357166"/>
            <a:ext cx="8429684" cy="629403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80988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Анализ образовательной деятельности</a:t>
            </a:r>
            <a:endParaRPr kumimoji="0" lang="ru-RU" sz="2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2809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Оздоровительная направленность образовательного процесса предполагает соответствие выбранной образовательной программы следующим принципам:</a:t>
            </a:r>
            <a:endParaRPr kumimoji="0" lang="ru-RU" sz="15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2809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- опора на природную детскую любознательность;</a:t>
            </a:r>
            <a:endParaRPr kumimoji="0" lang="ru-RU" sz="15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2809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- ориентация на зону ближайшего развития каждого ребёнка, </a:t>
            </a:r>
            <a:endParaRPr kumimoji="0" lang="ru-RU" sz="15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2809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- учёт направленности личности детей,  </a:t>
            </a:r>
            <a:endParaRPr kumimoji="0" lang="ru-RU" sz="15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2809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- организация образовательной среды, стимулирующая познавательную активность детей.</a:t>
            </a:r>
            <a:endParaRPr kumimoji="0" lang="ru-RU" sz="15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2809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  Учебный процесс в  детском саду организован в соответствии с требованиями </a:t>
            </a:r>
            <a:r>
              <a:rPr kumimoji="0" lang="ru-RU" sz="15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СанПиНА</a:t>
            </a:r>
            <a:r>
              <a:rPr kumimoji="0" lang="ru-RU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. Содержание и организация образовательного процесса в детском саду регламентировалась перспективно-календарными планами педагогов, сеткой занятий и моделью дня для каждой возрастной группы.  </a:t>
            </a:r>
            <a:endParaRPr kumimoji="0" lang="ru-RU" sz="15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2809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   В течение года приобретались: методическая и учебная литература, пособия для занятий, учебный материал.  Оформлены новые дидактические пособия, тематические материалы на различные темы. В течение года решалась задача оснащения предметно-развивающей среды. В начале учебного года проведена большая работа по ее созданию с учётом требований реализуемой образовательной программы и с учётом интеграции образовательных областей.  </a:t>
            </a:r>
            <a:endParaRPr kumimoji="0" lang="ru-RU" sz="15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2809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Выводы:  Несмотря на то, что сделано, задача пространственной организации  предметно-развивающей среды детского сада в соответствии с ФГОС остаётся одной из главных. Необходимо продолжать работу по организации жизни детей в группе по пространственному принципу. Обустроить помещения модульными  центрами активности, легко трансформируемыми под потребности свободной игры детей до выращивания своего, особого уклада в каждой группе.</a:t>
            </a:r>
            <a:endParaRPr kumimoji="0" lang="ru-RU" sz="15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2809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Пополнение предметно-развивающей среды в соответствии с реализуемой программой, продолжение работ по усовершенствованию материально-технической базы детского сада,  и ее пополнению  согласно  общеобразовательной программе ДОУ в соответствии с ФГОС.  Создание благополучного микроклимата для развития детей. </a:t>
            </a:r>
            <a:endParaRPr kumimoji="0" lang="ru-RU" sz="15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500041"/>
            <a:ext cx="8143932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+mj-lt"/>
              </a:rPr>
              <a:t> Педагогическая диагностика.</a:t>
            </a:r>
          </a:p>
          <a:p>
            <a:r>
              <a:rPr lang="ru-RU" sz="2800" dirty="0" smtClean="0">
                <a:latin typeface="+mj-lt"/>
              </a:rPr>
              <a:t> </a:t>
            </a:r>
          </a:p>
          <a:p>
            <a:r>
              <a:rPr lang="ru-RU" dirty="0" smtClean="0"/>
              <a:t> </a:t>
            </a:r>
          </a:p>
          <a:p>
            <a:r>
              <a:rPr lang="ru-RU" dirty="0" smtClean="0"/>
              <a:t>  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85720" y="1348729"/>
          <a:ext cx="8501124" cy="475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71900"/>
                <a:gridCol w="2857520"/>
                <a:gridCol w="1000132"/>
                <a:gridCol w="1071572"/>
              </a:tblGrid>
              <a:tr h="317488">
                <a:tc>
                  <a:txBody>
                    <a:bodyPr/>
                    <a:lstStyle/>
                    <a:p>
                      <a:r>
                        <a:rPr lang="ru-RU" b="0" dirty="0" smtClean="0">
                          <a:ln>
                            <a:solidFill>
                              <a:schemeClr val="tx1"/>
                            </a:solidFill>
                          </a:ln>
                        </a:rPr>
                        <a:t>Образовательная</a:t>
                      </a:r>
                      <a:r>
                        <a:rPr lang="ru-RU" b="0" baseline="0" dirty="0" smtClean="0">
                          <a:ln>
                            <a:solidFill>
                              <a:schemeClr val="tx1"/>
                            </a:solidFill>
                          </a:ln>
                        </a:rPr>
                        <a:t> область</a:t>
                      </a:r>
                    </a:p>
                    <a:p>
                      <a:r>
                        <a:rPr lang="ru-RU" b="0" baseline="0" dirty="0" smtClean="0">
                          <a:ln>
                            <a:solidFill>
                              <a:schemeClr val="tx1"/>
                            </a:solidFill>
                          </a:ln>
                        </a:rPr>
                        <a:t>Речевое развитие</a:t>
                      </a:r>
                    </a:p>
                    <a:p>
                      <a:endParaRPr lang="ru-RU" b="0" baseline="0" dirty="0" smtClean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  <a:p>
                      <a:r>
                        <a:rPr lang="ru-RU" b="0" baseline="0" dirty="0" smtClean="0">
                          <a:ln>
                            <a:solidFill>
                              <a:schemeClr val="tx1"/>
                            </a:solidFill>
                          </a:ln>
                        </a:rPr>
                        <a:t>Познавательное развитие</a:t>
                      </a:r>
                    </a:p>
                    <a:p>
                      <a:endParaRPr lang="ru-RU" b="0" baseline="0" dirty="0" smtClean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  <a:p>
                      <a:endParaRPr lang="ru-RU" b="0" baseline="0" dirty="0" smtClean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  <a:p>
                      <a:endParaRPr lang="ru-RU" b="0" baseline="0" dirty="0" smtClean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  <a:p>
                      <a:r>
                        <a:rPr lang="ru-RU" b="0" baseline="0" dirty="0" smtClean="0">
                          <a:ln>
                            <a:solidFill>
                              <a:schemeClr val="tx1"/>
                            </a:solidFill>
                          </a:ln>
                        </a:rPr>
                        <a:t>Художественно-эстетическое развитие</a:t>
                      </a:r>
                    </a:p>
                    <a:p>
                      <a:endParaRPr lang="ru-RU" b="0" baseline="0" dirty="0" smtClean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  <a:p>
                      <a:endParaRPr lang="ru-RU" b="0" baseline="0" dirty="0" smtClean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  <a:p>
                      <a:endParaRPr lang="ru-RU" b="0" baseline="0" dirty="0" smtClean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  <a:p>
                      <a:r>
                        <a:rPr lang="ru-RU" b="0" baseline="0" dirty="0" smtClean="0">
                          <a:ln>
                            <a:solidFill>
                              <a:schemeClr val="tx1"/>
                            </a:solidFill>
                          </a:ln>
                        </a:rPr>
                        <a:t>Физическое развитие</a:t>
                      </a:r>
                    </a:p>
                    <a:p>
                      <a:endParaRPr lang="ru-RU" b="0" baseline="0" dirty="0" smtClean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  <a:p>
                      <a:r>
                        <a:rPr lang="ru-RU" b="0" baseline="0" dirty="0" smtClean="0">
                          <a:ln>
                            <a:solidFill>
                              <a:schemeClr val="tx1"/>
                            </a:solidFill>
                          </a:ln>
                        </a:rPr>
                        <a:t>Социально-коммуникативное развитие(общение, усвоение социальных норм и правил)</a:t>
                      </a:r>
                      <a:endParaRPr lang="ru-RU" b="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 smtClean="0">
                          <a:ln>
                            <a:solidFill>
                              <a:schemeClr val="tx1"/>
                            </a:solidFill>
                          </a:ln>
                        </a:rPr>
                        <a:t>Раздел</a:t>
                      </a:r>
                    </a:p>
                    <a:p>
                      <a:r>
                        <a:rPr lang="ru-RU" b="0" dirty="0" smtClean="0">
                          <a:ln>
                            <a:solidFill>
                              <a:schemeClr val="tx1"/>
                            </a:solidFill>
                          </a:ln>
                        </a:rPr>
                        <a:t>Развитие речи</a:t>
                      </a:r>
                    </a:p>
                    <a:p>
                      <a:endParaRPr lang="ru-RU" b="0" dirty="0" smtClean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  <a:p>
                      <a:r>
                        <a:rPr lang="ru-RU" b="0" dirty="0" smtClean="0">
                          <a:ln>
                            <a:solidFill>
                              <a:schemeClr val="tx1"/>
                            </a:solidFill>
                          </a:ln>
                        </a:rPr>
                        <a:t>ФЭМП</a:t>
                      </a:r>
                    </a:p>
                    <a:p>
                      <a:r>
                        <a:rPr lang="ru-RU" b="0" dirty="0" smtClean="0">
                          <a:ln>
                            <a:solidFill>
                              <a:schemeClr val="tx1"/>
                            </a:solidFill>
                          </a:ln>
                        </a:rPr>
                        <a:t>Ознакомление с окружающим</a:t>
                      </a:r>
                    </a:p>
                    <a:p>
                      <a:endParaRPr lang="ru-RU" b="0" dirty="0" smtClean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  <a:p>
                      <a:r>
                        <a:rPr lang="ru-RU" b="0" dirty="0" smtClean="0">
                          <a:ln>
                            <a:solidFill>
                              <a:schemeClr val="tx1"/>
                            </a:solidFill>
                          </a:ln>
                        </a:rPr>
                        <a:t>Музыка </a:t>
                      </a:r>
                    </a:p>
                    <a:p>
                      <a:r>
                        <a:rPr lang="ru-RU" b="0" dirty="0" smtClean="0">
                          <a:ln>
                            <a:solidFill>
                              <a:schemeClr val="tx1"/>
                            </a:solidFill>
                          </a:ln>
                        </a:rPr>
                        <a:t>Лепка </a:t>
                      </a:r>
                    </a:p>
                    <a:p>
                      <a:r>
                        <a:rPr lang="ru-RU" b="0" dirty="0" smtClean="0">
                          <a:ln>
                            <a:solidFill>
                              <a:schemeClr val="tx1"/>
                            </a:solidFill>
                          </a:ln>
                        </a:rPr>
                        <a:t>Аппликация</a:t>
                      </a:r>
                    </a:p>
                    <a:p>
                      <a:r>
                        <a:rPr lang="ru-RU" b="0" dirty="0" smtClean="0">
                          <a:ln>
                            <a:solidFill>
                              <a:schemeClr val="tx1"/>
                            </a:solidFill>
                          </a:ln>
                        </a:rPr>
                        <a:t>Рисование </a:t>
                      </a:r>
                    </a:p>
                    <a:p>
                      <a:endParaRPr lang="ru-RU" b="0" dirty="0" smtClean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  <a:p>
                      <a:r>
                        <a:rPr lang="ru-RU" b="0" dirty="0" smtClean="0">
                          <a:ln>
                            <a:solidFill>
                              <a:schemeClr val="tx1"/>
                            </a:solidFill>
                          </a:ln>
                        </a:rPr>
                        <a:t>Физическая культура</a:t>
                      </a:r>
                    </a:p>
                    <a:p>
                      <a:endParaRPr lang="ru-RU" b="0" dirty="0" smtClean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  <a:p>
                      <a:r>
                        <a:rPr lang="ru-RU" b="0" dirty="0" smtClean="0">
                          <a:ln>
                            <a:solidFill>
                              <a:schemeClr val="tx1"/>
                            </a:solidFill>
                          </a:ln>
                        </a:rPr>
                        <a:t>Во всех видах деятельности, в режимных моментах</a:t>
                      </a:r>
                      <a:endParaRPr lang="ru-RU" b="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 smtClean="0">
                          <a:ln>
                            <a:solidFill>
                              <a:schemeClr val="tx1"/>
                            </a:solidFill>
                          </a:ln>
                        </a:rPr>
                        <a:t>2019</a:t>
                      </a:r>
                    </a:p>
                    <a:p>
                      <a:r>
                        <a:rPr lang="ru-RU" b="0" dirty="0" smtClean="0">
                          <a:ln>
                            <a:solidFill>
                              <a:schemeClr val="tx1"/>
                            </a:solidFill>
                          </a:ln>
                        </a:rPr>
                        <a:t>89%</a:t>
                      </a:r>
                    </a:p>
                    <a:p>
                      <a:endParaRPr lang="ru-RU" b="0" dirty="0" smtClean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  <a:p>
                      <a:r>
                        <a:rPr lang="ru-RU" b="0" dirty="0" smtClean="0">
                          <a:ln>
                            <a:solidFill>
                              <a:schemeClr val="tx1"/>
                            </a:solidFill>
                          </a:ln>
                        </a:rPr>
                        <a:t>89%</a:t>
                      </a:r>
                    </a:p>
                    <a:p>
                      <a:r>
                        <a:rPr lang="ru-RU" b="0" dirty="0" smtClean="0">
                          <a:ln>
                            <a:solidFill>
                              <a:schemeClr val="tx1"/>
                            </a:solidFill>
                          </a:ln>
                        </a:rPr>
                        <a:t>87%</a:t>
                      </a:r>
                    </a:p>
                    <a:p>
                      <a:endParaRPr lang="ru-RU" b="0" dirty="0" smtClean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  <a:p>
                      <a:endParaRPr lang="ru-RU" b="0" dirty="0" smtClean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  <a:p>
                      <a:r>
                        <a:rPr lang="ru-RU" b="0" dirty="0" smtClean="0">
                          <a:ln>
                            <a:solidFill>
                              <a:schemeClr val="tx1"/>
                            </a:solidFill>
                          </a:ln>
                        </a:rPr>
                        <a:t>86%</a:t>
                      </a:r>
                    </a:p>
                    <a:p>
                      <a:r>
                        <a:rPr lang="ru-RU" b="0" dirty="0" smtClean="0">
                          <a:ln>
                            <a:solidFill>
                              <a:schemeClr val="tx1"/>
                            </a:solidFill>
                          </a:ln>
                        </a:rPr>
                        <a:t>87%</a:t>
                      </a:r>
                    </a:p>
                    <a:p>
                      <a:r>
                        <a:rPr lang="ru-RU" b="0" dirty="0" smtClean="0">
                          <a:ln>
                            <a:solidFill>
                              <a:schemeClr val="tx1"/>
                            </a:solidFill>
                          </a:ln>
                        </a:rPr>
                        <a:t>87%</a:t>
                      </a:r>
                    </a:p>
                    <a:p>
                      <a:r>
                        <a:rPr lang="ru-RU" b="0" dirty="0" smtClean="0">
                          <a:ln>
                            <a:solidFill>
                              <a:schemeClr val="tx1"/>
                            </a:solidFill>
                          </a:ln>
                        </a:rPr>
                        <a:t>86%</a:t>
                      </a:r>
                    </a:p>
                    <a:p>
                      <a:endParaRPr lang="ru-RU" b="0" dirty="0" smtClean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  <a:p>
                      <a:r>
                        <a:rPr lang="ru-RU" b="0" dirty="0" smtClean="0">
                          <a:ln>
                            <a:solidFill>
                              <a:schemeClr val="tx1"/>
                            </a:solidFill>
                          </a:ln>
                        </a:rPr>
                        <a:t>87%</a:t>
                      </a:r>
                    </a:p>
                    <a:p>
                      <a:endParaRPr lang="ru-RU" b="0" dirty="0" smtClean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  <a:p>
                      <a:r>
                        <a:rPr lang="ru-RU" b="0" dirty="0" smtClean="0">
                          <a:ln>
                            <a:solidFill>
                              <a:schemeClr val="tx1"/>
                            </a:solidFill>
                          </a:ln>
                        </a:rPr>
                        <a:t>84%</a:t>
                      </a:r>
                      <a:endParaRPr lang="ru-RU" b="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 smtClean="0">
                          <a:ln>
                            <a:solidFill>
                              <a:schemeClr val="tx1"/>
                            </a:solidFill>
                          </a:ln>
                        </a:rPr>
                        <a:t>2020</a:t>
                      </a:r>
                    </a:p>
                    <a:p>
                      <a:r>
                        <a:rPr lang="ru-RU" b="0" dirty="0" smtClean="0">
                          <a:ln>
                            <a:solidFill>
                              <a:schemeClr val="tx1"/>
                            </a:solidFill>
                          </a:ln>
                        </a:rPr>
                        <a:t>90%</a:t>
                      </a:r>
                    </a:p>
                    <a:p>
                      <a:endParaRPr lang="ru-RU" b="0" dirty="0" smtClean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  <a:p>
                      <a:r>
                        <a:rPr lang="ru-RU" b="0" dirty="0" smtClean="0">
                          <a:ln>
                            <a:solidFill>
                              <a:schemeClr val="tx1"/>
                            </a:solidFill>
                          </a:ln>
                        </a:rPr>
                        <a:t>90%</a:t>
                      </a:r>
                    </a:p>
                    <a:p>
                      <a:r>
                        <a:rPr lang="ru-RU" b="0" dirty="0" smtClean="0">
                          <a:ln>
                            <a:solidFill>
                              <a:schemeClr val="tx1"/>
                            </a:solidFill>
                          </a:ln>
                        </a:rPr>
                        <a:t>88%</a:t>
                      </a:r>
                    </a:p>
                    <a:p>
                      <a:endParaRPr lang="ru-RU" b="0" dirty="0" smtClean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  <a:p>
                      <a:endParaRPr lang="ru-RU" b="0" dirty="0" smtClean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  <a:p>
                      <a:r>
                        <a:rPr lang="ru-RU" b="0" dirty="0" smtClean="0">
                          <a:ln>
                            <a:solidFill>
                              <a:schemeClr val="tx1"/>
                            </a:solidFill>
                          </a:ln>
                        </a:rPr>
                        <a:t>87%</a:t>
                      </a:r>
                    </a:p>
                    <a:p>
                      <a:r>
                        <a:rPr lang="ru-RU" b="0" dirty="0" smtClean="0">
                          <a:ln>
                            <a:solidFill>
                              <a:schemeClr val="tx1"/>
                            </a:solidFill>
                          </a:ln>
                        </a:rPr>
                        <a:t>88%</a:t>
                      </a:r>
                    </a:p>
                    <a:p>
                      <a:r>
                        <a:rPr lang="ru-RU" b="0" dirty="0" smtClean="0">
                          <a:ln>
                            <a:solidFill>
                              <a:schemeClr val="tx1"/>
                            </a:solidFill>
                          </a:ln>
                        </a:rPr>
                        <a:t>89%</a:t>
                      </a:r>
                    </a:p>
                    <a:p>
                      <a:r>
                        <a:rPr lang="ru-RU" b="0" dirty="0" smtClean="0">
                          <a:ln>
                            <a:solidFill>
                              <a:schemeClr val="tx1"/>
                            </a:solidFill>
                          </a:ln>
                        </a:rPr>
                        <a:t>88%</a:t>
                      </a:r>
                    </a:p>
                    <a:p>
                      <a:endParaRPr lang="ru-RU" b="0" dirty="0" smtClean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  <a:p>
                      <a:r>
                        <a:rPr lang="ru-RU" b="0" dirty="0" smtClean="0">
                          <a:ln>
                            <a:solidFill>
                              <a:schemeClr val="tx1"/>
                            </a:solidFill>
                          </a:ln>
                        </a:rPr>
                        <a:t>89%</a:t>
                      </a:r>
                    </a:p>
                    <a:p>
                      <a:endParaRPr lang="ru-RU" b="0" dirty="0" smtClean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  <a:p>
                      <a:r>
                        <a:rPr lang="ru-RU" b="0" dirty="0" smtClean="0">
                          <a:ln>
                            <a:solidFill>
                              <a:schemeClr val="tx1"/>
                            </a:solidFill>
                          </a:ln>
                        </a:rPr>
                        <a:t>87%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defRPr/>
            </a:pPr>
            <a:r>
              <a:rPr lang="ru-RU" sz="2800" dirty="0" smtClean="0"/>
              <a:t>Работа с родителями</a:t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1285860"/>
            <a:ext cx="828680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+mj-lt"/>
              </a:rPr>
              <a:t>     Совместная работа с семьей по воспитанию  ребенка  в нашем ДОУ строилась на следующих основных положениях, определяющих ее содержание, организацию и методику: Мы работали  над тем, чтобы цели и задачи воспитания и развития  ребенка были приняты и воспитателями и родителями. Знакомили  семью с содержанием, методами и приемами работы в детском саду по всем разделам. Системность и последовательность в работе; индивидуальный подход к каждому ребенку и каждой семье, взаимное доверие и взаимопомощь педагогов и родителей, укрепление авторитета педагога в семье, а родителей в детском саду. Анализ практики нашего ДОУ показывает, что не все родители на должном уровне вникают в проблемы воспитания, развития и оздоровления своего ребенка. Поэтому основным направлением считали сближение интересов педагогов, детей и их родителей. </a:t>
            </a:r>
          </a:p>
          <a:p>
            <a:endParaRPr lang="ru-RU" dirty="0">
              <a:latin typeface="+mj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4572008"/>
            <a:ext cx="85725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+mj-lt"/>
              </a:rPr>
              <a:t>     Таким образом, очевидно, что сложившаяся система работы в данном направлении способствует объединению педагогов, родителей и детей на основе общих интересов, привлекает взрослых к проблемам детей, тем самым, способствуя повышению качества образовательного процесса. </a:t>
            </a:r>
            <a:endParaRPr lang="ru-RU" dirty="0">
              <a:latin typeface="+mj-lt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651</TotalTime>
  <Words>1015</Words>
  <PresentationFormat>Экран (4:3)</PresentationFormat>
  <Paragraphs>252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Трек</vt:lpstr>
      <vt:lpstr>Годовой АНАЛИЗ  работы детского сада «чинчи»   2019-2020 г.</vt:lpstr>
      <vt:lpstr>Общие  сведения </vt:lpstr>
      <vt:lpstr>              </vt:lpstr>
      <vt:lpstr>Слайд 4</vt:lpstr>
      <vt:lpstr>     состояние здоровья воспитанников       </vt:lpstr>
      <vt:lpstr>Слайд 6</vt:lpstr>
      <vt:lpstr>Слайд 7</vt:lpstr>
      <vt:lpstr>Слайд 8</vt:lpstr>
      <vt:lpstr>Работа с родителями </vt:lpstr>
      <vt:lpstr>Слайд 10</vt:lpstr>
      <vt:lpstr>Слайд 11</vt:lpstr>
      <vt:lpstr>Слайд 12</vt:lpstr>
      <vt:lpstr>Слайд 13</vt:lpstr>
      <vt:lpstr>Слайд 14</vt:lpstr>
      <vt:lpstr>Задачи на 2020-2021 учебный год: </vt:lpstr>
      <vt:lpstr>   за лето обновить и дополнить  развивающую предметно-пространственную среду .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АНАЛИЗ  методической РАБОТЫ  2014-2015 г.</dc:title>
  <dc:creator>Admin</dc:creator>
  <cp:lastModifiedBy>Пользователь Windows</cp:lastModifiedBy>
  <cp:revision>127</cp:revision>
  <dcterms:created xsi:type="dcterms:W3CDTF">2015-05-25T07:37:39Z</dcterms:created>
  <dcterms:modified xsi:type="dcterms:W3CDTF">2020-06-04T11:41:00Z</dcterms:modified>
</cp:coreProperties>
</file>